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" charset="1" panose="00000500000000000000"/>
      <p:regular r:id="rId16"/>
    </p:embeddedFont>
    <p:embeddedFont>
      <p:font typeface="Canva Sans Bold" charset="1" panose="020B0803030501040103"/>
      <p:regular r:id="rId17"/>
    </p:embeddedFont>
    <p:embeddedFont>
      <p:font typeface="Poppins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gif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72448" y="4282499"/>
            <a:ext cx="9739212" cy="113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7"/>
              </a:lnSpc>
              <a:spcBef>
                <a:spcPct val="0"/>
              </a:spcBef>
            </a:pPr>
            <a:r>
              <a:rPr lang="en-US" sz="663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SMART CODE VULNARABILITY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2448" y="5377362"/>
            <a:ext cx="814389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TRIAGE SYSTEM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6004" y="7331338"/>
            <a:ext cx="574402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600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NO: 53 - CODE HUNTERS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79570" y="5269548"/>
            <a:ext cx="22247141" cy="3988752"/>
            <a:chOff x="0" y="0"/>
            <a:chExt cx="5302669" cy="9507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017" y="2427284"/>
            <a:ext cx="5077990" cy="507799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138572" y="1605667"/>
            <a:ext cx="2147544" cy="214754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679217" y="2834119"/>
            <a:ext cx="8592580" cy="243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07809" y="1222573"/>
            <a:ext cx="1098588" cy="1381871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flipV="true">
            <a:off x="7778180" y="2483032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438277" y="5461649"/>
            <a:ext cx="1203221" cy="151348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20029" y="3347468"/>
            <a:ext cx="14218248" cy="5348772"/>
          </a:xfrm>
          <a:custGeom>
            <a:avLst/>
            <a:gdLst/>
            <a:ahLst/>
            <a:cxnLst/>
            <a:rect r="r" b="b" t="t" l="l"/>
            <a:pathLst>
              <a:path h="5348772" w="14218248">
                <a:moveTo>
                  <a:pt x="0" y="0"/>
                </a:moveTo>
                <a:lnTo>
                  <a:pt x="14218248" y="0"/>
                </a:lnTo>
                <a:lnTo>
                  <a:pt x="14218248" y="5348772"/>
                </a:lnTo>
                <a:lnTo>
                  <a:pt x="0" y="5348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4789" r="0" b="-1540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49528" y="605947"/>
            <a:ext cx="12788944" cy="292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ARCHITECTURE FLOW DIAGRAM</a:t>
            </a:r>
          </a:p>
          <a:p>
            <a:pPr algn="ctr">
              <a:lnSpc>
                <a:spcPts val="117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5076825"/>
            <a:ext cx="10827637" cy="1962678"/>
            <a:chOff x="0" y="0"/>
            <a:chExt cx="2580798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41896" y="3582499"/>
            <a:ext cx="4955866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INPUT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741896" y="5372100"/>
            <a:ext cx="6524717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PHASE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41896" y="1592660"/>
            <a:ext cx="1042965" cy="104296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491024" y="3232023"/>
            <a:ext cx="7548863" cy="524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provide a directory containing source code files, primarily .py files for Python.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system automatically traverses these directories and prepares files for scanning.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Highlight challenges in manual code review versus automation.</a:t>
            </a:r>
          </a:p>
          <a:p>
            <a:pPr algn="l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that this phase is critical for organizing raw data to streamline analysis.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16820474" y="9494160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08554" y="2448814"/>
            <a:ext cx="14046772" cy="251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ANALYSIS </a:t>
            </a:r>
          </a:p>
          <a:p>
            <a:pPr algn="l">
              <a:lnSpc>
                <a:spcPts val="989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08554" y="3747530"/>
            <a:ext cx="14079345" cy="251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ENGINE</a:t>
            </a:r>
          </a:p>
          <a:p>
            <a:pPr algn="l">
              <a:lnSpc>
                <a:spcPts val="989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30221" y="5479655"/>
            <a:ext cx="14491266" cy="411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18329" indent="-372776" lvl="2">
              <a:lnSpc>
                <a:spcPts val="3625"/>
              </a:lnSpc>
              <a:buFont typeface="Arial"/>
              <a:buChar char="⚬"/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Rule-Based Scanner: Utilizes regular expressions and known vulnerability patterns (e.g., SQL injection, cross-site scripting) to flag potential issues fast and reliably.</a:t>
            </a:r>
          </a:p>
          <a:p>
            <a:pPr algn="l" marL="1118329" indent="-372776" lvl="2">
              <a:lnSpc>
                <a:spcPts val="3625"/>
              </a:lnSpc>
              <a:buFont typeface="Arial"/>
              <a:buChar char="⚬"/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Machine Learning-Based Scanner: Employs AI models trained on labeled datasets to detect subtle, complex vulnerabilities that pattern matching might miss.</a:t>
            </a:r>
          </a:p>
          <a:p>
            <a:pPr algn="l" marL="1118329" indent="-372776" lvl="2">
              <a:lnSpc>
                <a:spcPts val="3625"/>
              </a:lnSpc>
              <a:spcBef>
                <a:spcPct val="0"/>
              </a:spcBef>
              <a:buFont typeface="Arial"/>
              <a:buChar char="⚬"/>
            </a:pPr>
            <a:r>
              <a:rPr lang="en-US" sz="25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AST (Abstract Syntax Tree) analysis enhances context understanding beyond simple text patterns, reducing false positives.</a:t>
            </a:r>
          </a:p>
          <a:p>
            <a:pPr algn="l">
              <a:lnSpc>
                <a:spcPts val="36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4293879"/>
            <a:ext cx="22247141" cy="3988752"/>
            <a:chOff x="0" y="0"/>
            <a:chExt cx="5302669" cy="95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87893" y="4344392"/>
            <a:ext cx="11528896" cy="3821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Combines outputs of the two scanners to achieve higher overall detection accuracy — a technique called ensemble learning.</a:t>
            </a:r>
          </a:p>
          <a:p>
            <a:pPr algn="ctr">
              <a:lnSpc>
                <a:spcPts val="3065"/>
              </a:lnSpc>
            </a:pP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Applies triage logic: Classifies vulnerabilities into High, Medium, and Low-risk categories based on predefined criteria like exploitability and impact.</a:t>
            </a:r>
          </a:p>
          <a:p>
            <a:pPr algn="ctr">
              <a:lnSpc>
                <a:spcPts val="3065"/>
              </a:lnSpc>
            </a:pPr>
          </a:p>
          <a:p>
            <a:pPr algn="ctr">
              <a:lnSpc>
                <a:spcPts val="3065"/>
              </a:lnSpc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Removes duplicates and aggregates related alerts to reduce noise for developers.</a:t>
            </a:r>
          </a:p>
          <a:p>
            <a:pPr algn="ctr">
              <a:lnSpc>
                <a:spcPts val="3065"/>
              </a:lnSpc>
            </a:pPr>
          </a:p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Stress the importance of risk prioritization in helping developers focus on critical issues first.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06164" y="2182952"/>
            <a:ext cx="110250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ENSEMBLE &amp; TRIAGE PAHSE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42329" y="3452609"/>
            <a:ext cx="19330329" cy="1855220"/>
            <a:chOff x="0" y="0"/>
            <a:chExt cx="4607439" cy="44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7439" cy="442197"/>
            </a:xfrm>
            <a:custGeom>
              <a:avLst/>
              <a:gdLst/>
              <a:ahLst/>
              <a:cxnLst/>
              <a:rect r="r" b="b" t="t" l="l"/>
              <a:pathLst>
                <a:path h="442197" w="4607439">
                  <a:moveTo>
                    <a:pt x="0" y="0"/>
                  </a:moveTo>
                  <a:lnTo>
                    <a:pt x="4607439" y="0"/>
                  </a:lnTo>
                  <a:lnTo>
                    <a:pt x="4607439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07439" cy="48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136361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3808739" y="1156032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039887" y="9258300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33357" y="1910337"/>
            <a:ext cx="4295426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1040" y="3695496"/>
            <a:ext cx="6524717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PHASE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760424"/>
            <a:ext cx="12655476" cy="305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Command Line Interface (CLI) reports for quick developer feedback during coding or CI/CD.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HTML reports with a user-friendly interface for detailed analysis, sharing, and audit trails.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Mention the structured data formats (JSON, HTML) facilitate integration with other security tools and dashboards.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 how outputs help teams remediate vulnerabilities efficiently, reducing security debt.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58631" y="1677514"/>
            <a:ext cx="19330329" cy="1855220"/>
            <a:chOff x="0" y="0"/>
            <a:chExt cx="4607439" cy="44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7439" cy="442197"/>
            </a:xfrm>
            <a:custGeom>
              <a:avLst/>
              <a:gdLst/>
              <a:ahLst/>
              <a:cxnLst/>
              <a:rect r="r" b="b" t="t" l="l"/>
              <a:pathLst>
                <a:path h="442197" w="4607439">
                  <a:moveTo>
                    <a:pt x="0" y="0"/>
                  </a:moveTo>
                  <a:lnTo>
                    <a:pt x="4607439" y="0"/>
                  </a:lnTo>
                  <a:lnTo>
                    <a:pt x="4607439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07439" cy="48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2741896" y="1227470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829417" y="1028700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039887" y="9258300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26813" y="3786350"/>
            <a:ext cx="6135750" cy="4597293"/>
          </a:xfrm>
          <a:custGeom>
            <a:avLst/>
            <a:gdLst/>
            <a:ahLst/>
            <a:cxnLst/>
            <a:rect r="r" b="b" t="t" l="l"/>
            <a:pathLst>
              <a:path h="4597293" w="6135750">
                <a:moveTo>
                  <a:pt x="0" y="0"/>
                </a:moveTo>
                <a:lnTo>
                  <a:pt x="6135749" y="0"/>
                </a:lnTo>
                <a:lnTo>
                  <a:pt x="6135749" y="4597293"/>
                </a:lnTo>
                <a:lnTo>
                  <a:pt x="0" y="4597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92" t="0" r="-109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81975" y="3786350"/>
            <a:ext cx="5177325" cy="4597293"/>
          </a:xfrm>
          <a:custGeom>
            <a:avLst/>
            <a:gdLst/>
            <a:ahLst/>
            <a:cxnLst/>
            <a:rect r="r" b="b" t="t" l="l"/>
            <a:pathLst>
              <a:path h="4597293" w="5177325">
                <a:moveTo>
                  <a:pt x="0" y="0"/>
                </a:moveTo>
                <a:lnTo>
                  <a:pt x="5177325" y="0"/>
                </a:lnTo>
                <a:lnTo>
                  <a:pt x="5177325" y="4597293"/>
                </a:lnTo>
                <a:lnTo>
                  <a:pt x="0" y="45972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6688" y="3786350"/>
            <a:ext cx="4767719" cy="5691362"/>
          </a:xfrm>
          <a:custGeom>
            <a:avLst/>
            <a:gdLst/>
            <a:ahLst/>
            <a:cxnLst/>
            <a:rect r="r" b="b" t="t" l="l"/>
            <a:pathLst>
              <a:path h="5691362" w="4767719">
                <a:moveTo>
                  <a:pt x="0" y="0"/>
                </a:moveTo>
                <a:lnTo>
                  <a:pt x="4767719" y="0"/>
                </a:lnTo>
                <a:lnTo>
                  <a:pt x="4767719" y="5691363"/>
                </a:lnTo>
                <a:lnTo>
                  <a:pt x="0" y="56913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169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6688" y="1953739"/>
            <a:ext cx="6524717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32389" y="1028700"/>
            <a:ext cx="19330329" cy="1855220"/>
            <a:chOff x="0" y="0"/>
            <a:chExt cx="4607439" cy="44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07439" cy="442197"/>
            </a:xfrm>
            <a:custGeom>
              <a:avLst/>
              <a:gdLst/>
              <a:ahLst/>
              <a:cxnLst/>
              <a:rect r="r" b="b" t="t" l="l"/>
              <a:pathLst>
                <a:path h="442197" w="4607439">
                  <a:moveTo>
                    <a:pt x="0" y="0"/>
                  </a:moveTo>
                  <a:lnTo>
                    <a:pt x="4607439" y="0"/>
                  </a:lnTo>
                  <a:lnTo>
                    <a:pt x="4607439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07439" cy="48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8620233" y="650133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5996923" y="540555"/>
            <a:ext cx="1042965" cy="10429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039887" y="9258300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8866" y="3255395"/>
            <a:ext cx="11618138" cy="6070477"/>
          </a:xfrm>
          <a:custGeom>
            <a:avLst/>
            <a:gdLst/>
            <a:ahLst/>
            <a:cxnLst/>
            <a:rect r="r" b="b" t="t" l="l"/>
            <a:pathLst>
              <a:path h="6070477" w="11618138">
                <a:moveTo>
                  <a:pt x="0" y="0"/>
                </a:moveTo>
                <a:lnTo>
                  <a:pt x="11618138" y="0"/>
                </a:lnTo>
                <a:lnTo>
                  <a:pt x="11618138" y="6070477"/>
                </a:lnTo>
                <a:lnTo>
                  <a:pt x="0" y="6070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8925" y="1304925"/>
            <a:ext cx="10749771" cy="157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0"/>
              </a:lnSpc>
            </a:pPr>
            <a:r>
              <a:rPr lang="en-US" sz="11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WEBSITE INTERFACE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0" y="590291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8538609" y="2333981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382286" y="1247365"/>
            <a:ext cx="5435815" cy="5805239"/>
          </a:xfrm>
          <a:custGeom>
            <a:avLst/>
            <a:gdLst/>
            <a:ahLst/>
            <a:cxnLst/>
            <a:rect r="r" b="b" t="t" l="l"/>
            <a:pathLst>
              <a:path h="5805239" w="5435815">
                <a:moveTo>
                  <a:pt x="0" y="0"/>
                </a:moveTo>
                <a:lnTo>
                  <a:pt x="5435814" y="0"/>
                </a:lnTo>
                <a:lnTo>
                  <a:pt x="5435814" y="5805239"/>
                </a:lnTo>
                <a:lnTo>
                  <a:pt x="0" y="5805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974573"/>
            <a:ext cx="9561196" cy="637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</a:p>
          <a:p>
            <a:pPr algn="l" marL="494254" indent="-247127" lvl="1">
              <a:lnSpc>
                <a:spcPts val="3204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utomating vulnerability detection minimizes manual effort and error.</a:t>
            </a:r>
          </a:p>
          <a:p>
            <a:pPr algn="l" marL="494254" indent="-247127" lvl="1">
              <a:lnSpc>
                <a:spcPts val="3204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Combining rule-based and AI methods achieves both speed and depth in detection.</a:t>
            </a:r>
          </a:p>
          <a:p>
            <a:pPr algn="l" marL="494254" indent="-247127" lvl="1">
              <a:lnSpc>
                <a:spcPts val="3204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Triage optimizes developer focus, enhancing patch turnaround time.</a:t>
            </a:r>
          </a:p>
          <a:p>
            <a:pPr algn="l" marL="494254" indent="-247127" lvl="1">
              <a:lnSpc>
                <a:spcPts val="3204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Multi-format outputs support diverse workflows and reporting needs.</a:t>
            </a:r>
          </a:p>
          <a:p>
            <a:pPr algn="l" marL="494254" indent="-247127" lvl="1">
              <a:lnSpc>
                <a:spcPts val="3204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Close with future directions such as extending to other languages/frameworks, continuous learning of detection models, and enhanced triage techniques.</a:t>
            </a:r>
          </a:p>
          <a:p>
            <a:pPr algn="l" marL="494254" indent="-247127" lvl="1">
              <a:lnSpc>
                <a:spcPts val="3204"/>
              </a:lnSpc>
              <a:buFont typeface="Arial"/>
              <a:buChar char="•"/>
            </a:pPr>
            <a:r>
              <a:rPr lang="en-US" sz="22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enhanced content can fill out your PowerPoint presentation with a rich, clear narrative that will educate and engage your audience on the architecture and benefits of the Smart Code Vulnerability Triage System.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087087" y="9616921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11731" y="1006890"/>
            <a:ext cx="8508172" cy="1255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0"/>
              </a:lnSpc>
              <a:spcBef>
                <a:spcPct val="0"/>
              </a:spcBef>
            </a:pPr>
            <a:r>
              <a:rPr lang="en-US" sz="738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SUMMARY &amp; IMPACT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DAGzPP4AIaE</dc:identifier>
  <dcterms:modified xsi:type="dcterms:W3CDTF">2011-08-01T06:04:30Z</dcterms:modified>
  <cp:revision>1</cp:revision>
  <dc:title>Artificial</dc:title>
</cp:coreProperties>
</file>